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6" r:id="rId9"/>
    <p:sldId id="267" r:id="rId10"/>
    <p:sldId id="268" r:id="rId11"/>
    <p:sldId id="263" r:id="rId12"/>
    <p:sldId id="262" r:id="rId13"/>
    <p:sldId id="261" r:id="rId14"/>
    <p:sldId id="269" r:id="rId15"/>
    <p:sldId id="271" r:id="rId16"/>
    <p:sldId id="272" r:id="rId17"/>
    <p:sldId id="275" r:id="rId18"/>
    <p:sldId id="274" r:id="rId19"/>
    <p:sldId id="273" r:id="rId2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2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8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0556C4-69C2-485A-AD9D-3B5425B5D886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019C84F-7563-4F72-B9E6-C4CB50B24CEF}">
      <dgm:prSet phldrT="[Text]"/>
      <dgm:spPr/>
      <dgm:t>
        <a:bodyPr/>
        <a:lstStyle/>
        <a:p>
          <a:r>
            <a:rPr lang="da-DK" dirty="0"/>
            <a:t>Data </a:t>
          </a:r>
        </a:p>
      </dgm:t>
    </dgm:pt>
    <dgm:pt modelId="{ABCF0F48-CB30-4D33-84CE-85CA97B8A037}" type="parTrans" cxnId="{789A7B7D-4FA7-43E2-99CF-47F25C1743FA}">
      <dgm:prSet/>
      <dgm:spPr/>
      <dgm:t>
        <a:bodyPr/>
        <a:lstStyle/>
        <a:p>
          <a:endParaRPr lang="da-DK"/>
        </a:p>
      </dgm:t>
    </dgm:pt>
    <dgm:pt modelId="{9C4ADB34-96A7-4DE3-84BE-D8ABAAC9DD92}" type="sibTrans" cxnId="{789A7B7D-4FA7-43E2-99CF-47F25C1743FA}">
      <dgm:prSet/>
      <dgm:spPr/>
      <dgm:t>
        <a:bodyPr/>
        <a:lstStyle/>
        <a:p>
          <a:endParaRPr lang="da-DK"/>
        </a:p>
      </dgm:t>
    </dgm:pt>
    <dgm:pt modelId="{2C648CAB-8E9D-4F89-A382-E0ACCD8C5E9B}">
      <dgm:prSet phldrT="[Text]"/>
      <dgm:spPr/>
      <dgm:t>
        <a:bodyPr/>
        <a:lstStyle/>
        <a:p>
          <a:r>
            <a:rPr lang="da-DK" dirty="0"/>
            <a:t>Model</a:t>
          </a:r>
        </a:p>
      </dgm:t>
    </dgm:pt>
    <dgm:pt modelId="{D83564B8-7412-48A5-9A86-A6A9F1588EEC}" type="parTrans" cxnId="{E52C0934-8B6E-4B04-B811-79C8DA7735F9}">
      <dgm:prSet/>
      <dgm:spPr/>
      <dgm:t>
        <a:bodyPr/>
        <a:lstStyle/>
        <a:p>
          <a:endParaRPr lang="da-DK"/>
        </a:p>
      </dgm:t>
    </dgm:pt>
    <dgm:pt modelId="{5B6E557A-8C87-4756-80E7-3F5DBE329A5B}" type="sibTrans" cxnId="{E52C0934-8B6E-4B04-B811-79C8DA7735F9}">
      <dgm:prSet/>
      <dgm:spPr/>
      <dgm:t>
        <a:bodyPr/>
        <a:lstStyle/>
        <a:p>
          <a:endParaRPr lang="da-DK"/>
        </a:p>
      </dgm:t>
    </dgm:pt>
    <dgm:pt modelId="{0AA4A57B-7467-4023-ACD9-2BD3740D42DC}">
      <dgm:prSet phldrT="[Text]"/>
      <dgm:spPr/>
      <dgm:t>
        <a:bodyPr/>
        <a:lstStyle/>
        <a:p>
          <a:r>
            <a:rPr lang="da-DK" dirty="0"/>
            <a:t>Experiment</a:t>
          </a:r>
        </a:p>
      </dgm:t>
    </dgm:pt>
    <dgm:pt modelId="{38E929DA-E9A3-42E3-AB34-B764724B69A2}" type="parTrans" cxnId="{0118DAD3-1D94-42D5-9F95-376BDF2D3A25}">
      <dgm:prSet/>
      <dgm:spPr/>
      <dgm:t>
        <a:bodyPr/>
        <a:lstStyle/>
        <a:p>
          <a:endParaRPr lang="da-DK"/>
        </a:p>
      </dgm:t>
    </dgm:pt>
    <dgm:pt modelId="{0C45D70A-B56A-474B-82CB-74CAD66077BD}" type="sibTrans" cxnId="{0118DAD3-1D94-42D5-9F95-376BDF2D3A25}">
      <dgm:prSet/>
      <dgm:spPr/>
      <dgm:t>
        <a:bodyPr/>
        <a:lstStyle/>
        <a:p>
          <a:endParaRPr lang="da-DK"/>
        </a:p>
      </dgm:t>
    </dgm:pt>
    <dgm:pt modelId="{83820C7F-0388-4133-87F4-71043CDAFAED}" type="pres">
      <dgm:prSet presAssocID="{6A0556C4-69C2-485A-AD9D-3B5425B5D886}" presName="Name0" presStyleCnt="0">
        <dgm:presLayoutVars>
          <dgm:dir/>
          <dgm:animLvl val="lvl"/>
          <dgm:resizeHandles val="exact"/>
        </dgm:presLayoutVars>
      </dgm:prSet>
      <dgm:spPr/>
    </dgm:pt>
    <dgm:pt modelId="{D2A3E200-4B3A-471C-A5AF-E5E9126BD0CC}" type="pres">
      <dgm:prSet presAssocID="{F019C84F-7563-4F72-B9E6-C4CB50B24CEF}" presName="Name8" presStyleCnt="0"/>
      <dgm:spPr/>
    </dgm:pt>
    <dgm:pt modelId="{B7CBD021-8393-459A-AF77-BA1E068E98BB}" type="pres">
      <dgm:prSet presAssocID="{F019C84F-7563-4F72-B9E6-C4CB50B24CEF}" presName="level" presStyleLbl="node1" presStyleIdx="0" presStyleCnt="3">
        <dgm:presLayoutVars>
          <dgm:chMax val="1"/>
          <dgm:bulletEnabled val="1"/>
        </dgm:presLayoutVars>
      </dgm:prSet>
      <dgm:spPr/>
    </dgm:pt>
    <dgm:pt modelId="{301392A5-5BAF-4BEC-AB8D-EF38C2B7CBF3}" type="pres">
      <dgm:prSet presAssocID="{F019C84F-7563-4F72-B9E6-C4CB50B24CE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BC989C8-57B2-4866-8476-172A86BE08CD}" type="pres">
      <dgm:prSet presAssocID="{2C648CAB-8E9D-4F89-A382-E0ACCD8C5E9B}" presName="Name8" presStyleCnt="0"/>
      <dgm:spPr/>
    </dgm:pt>
    <dgm:pt modelId="{04375BAA-5DD4-4930-AF47-D18222E1996F}" type="pres">
      <dgm:prSet presAssocID="{2C648CAB-8E9D-4F89-A382-E0ACCD8C5E9B}" presName="level" presStyleLbl="node1" presStyleIdx="1" presStyleCnt="3">
        <dgm:presLayoutVars>
          <dgm:chMax val="1"/>
          <dgm:bulletEnabled val="1"/>
        </dgm:presLayoutVars>
      </dgm:prSet>
      <dgm:spPr/>
    </dgm:pt>
    <dgm:pt modelId="{05165CAE-4499-4AC4-B174-DBDE1334E695}" type="pres">
      <dgm:prSet presAssocID="{2C648CAB-8E9D-4F89-A382-E0ACCD8C5E9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68C9634-6FEF-4918-B356-69B92A1ABB60}" type="pres">
      <dgm:prSet presAssocID="{0AA4A57B-7467-4023-ACD9-2BD3740D42DC}" presName="Name8" presStyleCnt="0"/>
      <dgm:spPr/>
    </dgm:pt>
    <dgm:pt modelId="{FD605F57-C1A9-4CAB-B2F1-9DC63A5E081C}" type="pres">
      <dgm:prSet presAssocID="{0AA4A57B-7467-4023-ACD9-2BD3740D42DC}" presName="level" presStyleLbl="node1" presStyleIdx="2" presStyleCnt="3">
        <dgm:presLayoutVars>
          <dgm:chMax val="1"/>
          <dgm:bulletEnabled val="1"/>
        </dgm:presLayoutVars>
      </dgm:prSet>
      <dgm:spPr/>
    </dgm:pt>
    <dgm:pt modelId="{EBA7B63D-E128-496F-B431-2ED9029D10FC}" type="pres">
      <dgm:prSet presAssocID="{0AA4A57B-7467-4023-ACD9-2BD3740D42D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6FD9DE00-42D1-44B8-AB08-6CD7D77BFAD6}" type="presOf" srcId="{F019C84F-7563-4F72-B9E6-C4CB50B24CEF}" destId="{301392A5-5BAF-4BEC-AB8D-EF38C2B7CBF3}" srcOrd="1" destOrd="0" presId="urn:microsoft.com/office/officeart/2005/8/layout/pyramid1"/>
    <dgm:cxn modelId="{86EA7D0B-45B0-4296-8DD5-4FFC72741A7B}" type="presOf" srcId="{0AA4A57B-7467-4023-ACD9-2BD3740D42DC}" destId="{EBA7B63D-E128-496F-B431-2ED9029D10FC}" srcOrd="1" destOrd="0" presId="urn:microsoft.com/office/officeart/2005/8/layout/pyramid1"/>
    <dgm:cxn modelId="{646CA30C-5A31-4E9B-80A0-6F0F82AA689B}" type="presOf" srcId="{0AA4A57B-7467-4023-ACD9-2BD3740D42DC}" destId="{FD605F57-C1A9-4CAB-B2F1-9DC63A5E081C}" srcOrd="0" destOrd="0" presId="urn:microsoft.com/office/officeart/2005/8/layout/pyramid1"/>
    <dgm:cxn modelId="{E52C0934-8B6E-4B04-B811-79C8DA7735F9}" srcId="{6A0556C4-69C2-485A-AD9D-3B5425B5D886}" destId="{2C648CAB-8E9D-4F89-A382-E0ACCD8C5E9B}" srcOrd="1" destOrd="0" parTransId="{D83564B8-7412-48A5-9A86-A6A9F1588EEC}" sibTransId="{5B6E557A-8C87-4756-80E7-3F5DBE329A5B}"/>
    <dgm:cxn modelId="{44B0EA64-536D-44E4-A264-25F5067F1A0A}" type="presOf" srcId="{6A0556C4-69C2-485A-AD9D-3B5425B5D886}" destId="{83820C7F-0388-4133-87F4-71043CDAFAED}" srcOrd="0" destOrd="0" presId="urn:microsoft.com/office/officeart/2005/8/layout/pyramid1"/>
    <dgm:cxn modelId="{F84E1B76-723A-4CB3-9931-69200EA68BCC}" type="presOf" srcId="{2C648CAB-8E9D-4F89-A382-E0ACCD8C5E9B}" destId="{04375BAA-5DD4-4930-AF47-D18222E1996F}" srcOrd="0" destOrd="0" presId="urn:microsoft.com/office/officeart/2005/8/layout/pyramid1"/>
    <dgm:cxn modelId="{789A7B7D-4FA7-43E2-99CF-47F25C1743FA}" srcId="{6A0556C4-69C2-485A-AD9D-3B5425B5D886}" destId="{F019C84F-7563-4F72-B9E6-C4CB50B24CEF}" srcOrd="0" destOrd="0" parTransId="{ABCF0F48-CB30-4D33-84CE-85CA97B8A037}" sibTransId="{9C4ADB34-96A7-4DE3-84BE-D8ABAAC9DD92}"/>
    <dgm:cxn modelId="{7991F685-1D48-438F-84F3-3240B840AC5F}" type="presOf" srcId="{F019C84F-7563-4F72-B9E6-C4CB50B24CEF}" destId="{B7CBD021-8393-459A-AF77-BA1E068E98BB}" srcOrd="0" destOrd="0" presId="urn:microsoft.com/office/officeart/2005/8/layout/pyramid1"/>
    <dgm:cxn modelId="{624FFF89-7BC1-4749-BA32-8AD990CFA35D}" type="presOf" srcId="{2C648CAB-8E9D-4F89-A382-E0ACCD8C5E9B}" destId="{05165CAE-4499-4AC4-B174-DBDE1334E695}" srcOrd="1" destOrd="0" presId="urn:microsoft.com/office/officeart/2005/8/layout/pyramid1"/>
    <dgm:cxn modelId="{0118DAD3-1D94-42D5-9F95-376BDF2D3A25}" srcId="{6A0556C4-69C2-485A-AD9D-3B5425B5D886}" destId="{0AA4A57B-7467-4023-ACD9-2BD3740D42DC}" srcOrd="2" destOrd="0" parTransId="{38E929DA-E9A3-42E3-AB34-B764724B69A2}" sibTransId="{0C45D70A-B56A-474B-82CB-74CAD66077BD}"/>
    <dgm:cxn modelId="{C6A379BC-1D52-4523-8113-18BB84352626}" type="presParOf" srcId="{83820C7F-0388-4133-87F4-71043CDAFAED}" destId="{D2A3E200-4B3A-471C-A5AF-E5E9126BD0CC}" srcOrd="0" destOrd="0" presId="urn:microsoft.com/office/officeart/2005/8/layout/pyramid1"/>
    <dgm:cxn modelId="{D98415CF-36DE-478E-897F-D944B8AECAE9}" type="presParOf" srcId="{D2A3E200-4B3A-471C-A5AF-E5E9126BD0CC}" destId="{B7CBD021-8393-459A-AF77-BA1E068E98BB}" srcOrd="0" destOrd="0" presId="urn:microsoft.com/office/officeart/2005/8/layout/pyramid1"/>
    <dgm:cxn modelId="{9B0AF355-3656-4663-A989-413517BC4E41}" type="presParOf" srcId="{D2A3E200-4B3A-471C-A5AF-E5E9126BD0CC}" destId="{301392A5-5BAF-4BEC-AB8D-EF38C2B7CBF3}" srcOrd="1" destOrd="0" presId="urn:microsoft.com/office/officeart/2005/8/layout/pyramid1"/>
    <dgm:cxn modelId="{D27F7F04-FD26-4351-A611-08EBA412DC8C}" type="presParOf" srcId="{83820C7F-0388-4133-87F4-71043CDAFAED}" destId="{FBC989C8-57B2-4866-8476-172A86BE08CD}" srcOrd="1" destOrd="0" presId="urn:microsoft.com/office/officeart/2005/8/layout/pyramid1"/>
    <dgm:cxn modelId="{96BF7E7D-6404-4531-B2C4-D1B6B86BF96F}" type="presParOf" srcId="{FBC989C8-57B2-4866-8476-172A86BE08CD}" destId="{04375BAA-5DD4-4930-AF47-D18222E1996F}" srcOrd="0" destOrd="0" presId="urn:microsoft.com/office/officeart/2005/8/layout/pyramid1"/>
    <dgm:cxn modelId="{C17930C4-6800-4021-AE0E-C95A2BFC7196}" type="presParOf" srcId="{FBC989C8-57B2-4866-8476-172A86BE08CD}" destId="{05165CAE-4499-4AC4-B174-DBDE1334E695}" srcOrd="1" destOrd="0" presId="urn:microsoft.com/office/officeart/2005/8/layout/pyramid1"/>
    <dgm:cxn modelId="{41D582C2-A8C0-4004-BA4B-61A695D24D79}" type="presParOf" srcId="{83820C7F-0388-4133-87F4-71043CDAFAED}" destId="{668C9634-6FEF-4918-B356-69B92A1ABB60}" srcOrd="2" destOrd="0" presId="urn:microsoft.com/office/officeart/2005/8/layout/pyramid1"/>
    <dgm:cxn modelId="{5325BB6F-5D38-423E-9570-697798B98650}" type="presParOf" srcId="{668C9634-6FEF-4918-B356-69B92A1ABB60}" destId="{FD605F57-C1A9-4CAB-B2F1-9DC63A5E081C}" srcOrd="0" destOrd="0" presId="urn:microsoft.com/office/officeart/2005/8/layout/pyramid1"/>
    <dgm:cxn modelId="{DDE902B4-AA62-4B83-970A-F1081BAE181C}" type="presParOf" srcId="{668C9634-6FEF-4918-B356-69B92A1ABB60}" destId="{EBA7B63D-E128-496F-B431-2ED9029D10F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BD021-8393-459A-AF77-BA1E068E98BB}">
      <dsp:nvSpPr>
        <dsp:cNvPr id="0" name=""/>
        <dsp:cNvSpPr/>
      </dsp:nvSpPr>
      <dsp:spPr>
        <a:xfrm>
          <a:off x="1143932" y="0"/>
          <a:ext cx="1143932" cy="1611312"/>
        </a:xfrm>
        <a:prstGeom prst="trapezoid">
          <a:avLst>
            <a:gd name="adj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Data </a:t>
          </a:r>
        </a:p>
      </dsp:txBody>
      <dsp:txXfrm>
        <a:off x="1143932" y="0"/>
        <a:ext cx="1143932" cy="1611312"/>
      </dsp:txXfrm>
    </dsp:sp>
    <dsp:sp modelId="{04375BAA-5DD4-4930-AF47-D18222E1996F}">
      <dsp:nvSpPr>
        <dsp:cNvPr id="0" name=""/>
        <dsp:cNvSpPr/>
      </dsp:nvSpPr>
      <dsp:spPr>
        <a:xfrm>
          <a:off x="571965" y="1611312"/>
          <a:ext cx="2287864" cy="1611312"/>
        </a:xfrm>
        <a:prstGeom prst="trapezoid">
          <a:avLst>
            <a:gd name="adj" fmla="val 354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Model</a:t>
          </a:r>
        </a:p>
      </dsp:txBody>
      <dsp:txXfrm>
        <a:off x="972342" y="1611312"/>
        <a:ext cx="1487111" cy="1611312"/>
      </dsp:txXfrm>
    </dsp:sp>
    <dsp:sp modelId="{FD605F57-C1A9-4CAB-B2F1-9DC63A5E081C}">
      <dsp:nvSpPr>
        <dsp:cNvPr id="0" name=""/>
        <dsp:cNvSpPr/>
      </dsp:nvSpPr>
      <dsp:spPr>
        <a:xfrm>
          <a:off x="0" y="3222625"/>
          <a:ext cx="3431796" cy="1611312"/>
        </a:xfrm>
        <a:prstGeom prst="trapezoid">
          <a:avLst>
            <a:gd name="adj" fmla="val 354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Experiment</a:t>
          </a:r>
        </a:p>
      </dsp:txBody>
      <dsp:txXfrm>
        <a:off x="600564" y="3222625"/>
        <a:ext cx="2230667" cy="1611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A6FC81-88BB-4756-97B3-92C2BC4F89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CA38D-3B50-49B2-BC0C-1A65C8FDC4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CAE95-D2DD-4998-876A-092BFD628C65}" type="datetimeFigureOut">
              <a:rPr lang="da-DK" smtClean="0"/>
              <a:t>28-05-2021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CB861-E051-4E8B-8F79-41D7645DAD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4F509-E4F3-4337-8940-5AC455DA87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53C36-DB6E-423F-949E-B6BA0440345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88615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8E099-58AA-4136-B409-1CAD1943D842}" type="datetimeFigureOut">
              <a:rPr lang="da-DK" smtClean="0"/>
              <a:t>28-05-2021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4DC30-9EA7-4B54-946B-93BCBEFC14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92147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5267-9A4A-4075-B28D-F806A65AF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D43A5-4CD0-4AAF-8C41-CFD50D9DD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9E7AF-C317-4673-9FF7-6D5E513D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34AD-9960-4065-BF34-86ED0345A76D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41D77-351C-4D5B-A288-49BB1182D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80BEA-CED0-422A-98FC-4DA173C9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  <p:pic>
        <p:nvPicPr>
          <p:cNvPr id="8" name="Picture 7" descr="Logo, icon, company name&#10;&#10;Description automatically generated">
            <a:extLst>
              <a:ext uri="{FF2B5EF4-FFF2-40B4-BE49-F238E27FC236}">
                <a16:creationId xmlns:a16="http://schemas.microsoft.com/office/drawing/2014/main" id="{5FAF3903-1853-4EB3-BE81-6CDE10CE91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382" y="162261"/>
            <a:ext cx="900836" cy="9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D79D-35B4-44CF-8F91-3A383205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3E0BD-7C2A-4CBA-AB69-2D7FC78BD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8630D-351F-4F12-A3AD-C4393898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69758-3775-48D7-A841-693E908C3BF4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6FCFE-D444-489B-AA96-55BE0C4A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2F69-8C4C-4773-8356-5FC013D7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003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1FE678-1C50-4CFE-AF3C-F3EC773B8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99E88-61BC-4EC5-9B3D-CFEC9DED4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DDADC-8BA5-43D1-A6D1-C5EB81F23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3FF1-EDBD-4F2A-8366-34A4E3728310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0F754-C835-40A4-9215-A5D74B86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04B1F-BE60-4977-AC77-2FAD4453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25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23B9-7363-4861-90B3-F50F77648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8936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85411-7FE5-4257-A68F-A3C5CA0C0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08"/>
            <a:ext cx="10515600" cy="48333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F3330-B584-421D-983E-5AE88EF1C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756B2-045B-49AB-813E-134E22E7F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28FC1-F18B-4076-838F-1AE259DA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  <p:pic>
        <p:nvPicPr>
          <p:cNvPr id="7" name="Picture 6" descr="Logo, icon, company name&#10;&#10;Description automatically generated">
            <a:extLst>
              <a:ext uri="{FF2B5EF4-FFF2-40B4-BE49-F238E27FC236}">
                <a16:creationId xmlns:a16="http://schemas.microsoft.com/office/drawing/2014/main" id="{7F19038F-30BD-4F76-B217-83EF9D5F2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309" y="136525"/>
            <a:ext cx="900836" cy="9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61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58E5-ACB6-4596-AB0F-9DE213B5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5D648-8BE3-4BB8-91CE-AB9543F94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30779-9AD5-45C7-A001-793DCFC6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8F03-F67D-4508-A858-99FCD085087C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C89FC-A0BE-4B0F-B2A4-D6AEC513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578B0-8D80-47BC-959C-D931FF0B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921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9BDA-5108-4B00-B08B-E13BF65A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ADC78-9808-474B-B427-47B1801DB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43D59-4098-46FE-9D36-DB6D7AF31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6AABC-3CD4-453D-BB34-070C1AFC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F2930-3FFD-4F93-A4BD-4F0D1A0B4514}" type="datetime1">
              <a:rPr lang="en-US" smtClean="0"/>
              <a:t>5/28/2021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CA926-B96D-43E6-B983-C604D636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1F6FB-4694-4DAE-B5E7-964089B5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50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AC49-C6EE-4644-A0A0-9FBB61B1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46C23-49D6-44B0-8B1D-34A491CA7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0B77-60C7-45DC-9431-0AD059BA5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358B0-DDC4-4168-B49F-6B7782225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472B06-FE8C-417F-9718-FC9B8A121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A4307-19B9-4BF8-BA83-A7D4F8B7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9B9B-30CC-4693-8E0F-1A94A979E2C5}" type="datetime1">
              <a:rPr lang="en-US" smtClean="0"/>
              <a:t>5/28/2021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05E4DD-30B3-4043-B096-D2466A31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A97732-1947-41B7-9B66-1410D3A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720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37DC-33BF-469C-BC10-35D745DC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E2F446-C5B2-4470-911A-3CBE1606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433B-E6A7-44FF-8B55-539471B4D7C5}" type="datetime1">
              <a:rPr lang="en-US" smtClean="0"/>
              <a:t>5/28/2021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484E3-75C4-4E3C-8421-775EDB4A1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ACC3B-C79A-4EFA-8D82-956DAB51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683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D5F5A-3663-4617-970F-5331FF53D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F4001-6A8C-42DA-824F-B5CC1375B861}" type="datetime1">
              <a:rPr lang="en-US" smtClean="0"/>
              <a:t>5/28/2021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118533-0021-4E91-84C6-47B920754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4BD47-4E7C-4BAE-AD51-B185CFC4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841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F0EE-2A6D-42D3-AC47-AA5D3DE5C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BCB7-2FAA-495F-8440-A086E8D9F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E1040-7459-4390-BB3A-D6FCF0A62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17182-4217-4222-8BAE-85657CC0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BE137-2C5E-4078-8BA2-7D42D7E67218}" type="datetime1">
              <a:rPr lang="en-US" smtClean="0"/>
              <a:t>5/28/2021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DF9A3-6F2E-4324-8BCC-A4996D02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1FA7C-C2A3-4479-9518-EFF66B2B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2168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9090-3725-4155-8A0A-7F95FE99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F6156B-DE83-4664-89DD-AC27B6654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C3EC4-0E6D-40C5-B78E-247463B4C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86714-C157-4B94-857C-9F65F465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36FF-56D3-4E93-92E8-71121EAB120E}" type="datetime1">
              <a:rPr lang="en-US" smtClean="0"/>
              <a:t>5/28/2021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40774-FDEE-4F91-A414-B3464EA64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8B28-1769-439E-8C7C-EA75E778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122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92593C-0F27-49DB-94CE-4A417361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41E61-7681-42B9-B338-03D4F4D58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C32E-4B47-4ED8-91C2-43A6B4216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01EF2-4BCA-4009-ACCF-B97F259DEF6F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1B208-6561-4CDC-BCC3-E8331C2B9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9CF33-9115-44B2-8E93-48371739B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90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-lightning.readthedocs.io/en/latest/starter/converting.html" TargetMode="External"/><Relationship Id="rId2" Type="http://schemas.openxmlformats.org/officeDocument/2006/relationships/hyperlink" Target="https://pytorch-lightning.readthedocs.io/en/lates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4E48-9A0A-4B8F-8C1D-4814AF0D6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solidFill>
                  <a:schemeClr val="accent2"/>
                </a:solidFill>
              </a:rPr>
              <a:t>Distributed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62753-25E2-4E72-BF17-2BE1F58D62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a-DK"/>
              <a:t>02457 Machine Learning Operations</a:t>
            </a:r>
          </a:p>
          <a:p>
            <a:r>
              <a:rPr lang="da-DK"/>
              <a:t>Nicki Skafte Detlefsen,</a:t>
            </a:r>
          </a:p>
          <a:p>
            <a:r>
              <a:rPr lang="da-DK"/>
              <a:t>Postdoc</a:t>
            </a:r>
          </a:p>
          <a:p>
            <a:r>
              <a:rPr lang="da-DK"/>
              <a:t>DTU Compute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52465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BA3C-BB50-491A-8B74-CAA11269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How to do this in practise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3C523-DE1C-4594-8688-4E1CAA5B5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DataParallel</a:t>
            </a:r>
          </a:p>
          <a:p>
            <a:pPr lvl="1"/>
            <a:r>
              <a:rPr lang="it-IT" dirty="0">
                <a:latin typeface="+mj-lt"/>
              </a:rPr>
              <a:t>parallel_model = torch.nn.DataParallel(model)</a:t>
            </a:r>
          </a:p>
          <a:p>
            <a:endParaRPr lang="it-IT" dirty="0">
              <a:latin typeface="+mj-lt"/>
            </a:endParaRPr>
          </a:p>
          <a:p>
            <a:r>
              <a:rPr lang="it-IT" dirty="0"/>
              <a:t>Distributed Data Parallel</a:t>
            </a:r>
          </a:p>
          <a:p>
            <a:pPr lvl="1"/>
            <a:r>
              <a:rPr lang="it-IT" dirty="0"/>
              <a:t>Set a enviroment </a:t>
            </a:r>
            <a:r>
              <a:rPr lang="it-IT" dirty="0">
                <a:latin typeface="+mj-lt"/>
              </a:rPr>
              <a:t>MASTER_ADDR </a:t>
            </a:r>
            <a:r>
              <a:rPr lang="it-IT" dirty="0"/>
              <a:t>and </a:t>
            </a:r>
            <a:r>
              <a:rPr lang="it-IT" dirty="0">
                <a:latin typeface="+mj-lt"/>
              </a:rPr>
              <a:t>MASTER_PORT </a:t>
            </a:r>
          </a:p>
          <a:p>
            <a:pPr lvl="1"/>
            <a:r>
              <a:rPr lang="it-IT" dirty="0"/>
              <a:t>Init a process group </a:t>
            </a:r>
          </a:p>
          <a:p>
            <a:pPr lvl="1"/>
            <a:r>
              <a:rPr lang="it-IT" dirty="0">
                <a:latin typeface="+mj-lt"/>
              </a:rPr>
              <a:t>parallel_model = nn.parallel.DistributedDataParallel(model, device_ids=[gpu] </a:t>
            </a:r>
            <a:endParaRPr lang="it-IT" dirty="0"/>
          </a:p>
          <a:p>
            <a:pPr lvl="1"/>
            <a:r>
              <a:rPr lang="it-IT" dirty="0"/>
              <a:t>Use</a:t>
            </a:r>
            <a:r>
              <a:rPr lang="it-IT" dirty="0">
                <a:latin typeface="+mj-lt"/>
              </a:rPr>
              <a:t> mp.spawn </a:t>
            </a:r>
            <a:r>
              <a:rPr lang="it-IT" dirty="0"/>
              <a:t>to spawn multiple processes</a:t>
            </a:r>
          </a:p>
          <a:p>
            <a:pPr lvl="1"/>
            <a:r>
              <a:rPr lang="it-IT" dirty="0">
                <a:latin typeface="+mj-lt"/>
              </a:rPr>
              <a:t>...</a:t>
            </a:r>
          </a:p>
          <a:p>
            <a:pPr lvl="1"/>
            <a:endParaRPr lang="it-IT" dirty="0">
              <a:latin typeface="+mj-lt"/>
            </a:endParaRPr>
          </a:p>
          <a:p>
            <a:r>
              <a:rPr lang="it-IT" dirty="0"/>
              <a:t>Model parallizeme</a:t>
            </a:r>
          </a:p>
          <a:p>
            <a:pPr lvl="1"/>
            <a:r>
              <a:rPr lang="it-IT" dirty="0"/>
              <a:t>A shit ton of </a:t>
            </a:r>
            <a:r>
              <a:rPr lang="it-IT" dirty="0">
                <a:latin typeface="+mj-lt"/>
              </a:rPr>
              <a:t>tensor.to(‘cuda:x’) </a:t>
            </a:r>
            <a:r>
              <a:rPr lang="it-IT" dirty="0"/>
              <a:t>calls</a:t>
            </a:r>
            <a:endParaRPr lang="da-DK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1EB74-91F6-42FF-9F1A-7EB2205D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A0379-D4EE-450E-A6A7-CF6888D6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C493-E112-4D00-B426-F1583C4A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458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184C-4B69-4241-BB63-BDCE137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Seperating engineering and research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B9D8F-9B57-4DF7-8846-1A39780BA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Getting code to run in parallel has somewhat become a research task!</a:t>
            </a:r>
          </a:p>
          <a:p>
            <a:pPr marL="0" indent="0" algn="ctr">
              <a:buNone/>
            </a:pPr>
            <a:r>
              <a:rPr lang="en-US" i="1" dirty="0"/>
              <a:t>However maybe it should not be like that?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Research Code				Engineering code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Spend time on research code and not engineering code!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C8217-819E-44D5-93A0-22077CC9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A77D4-EF99-4034-AB30-3A644D89A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A0847-4B94-4439-B781-6BE280BB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11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0C72E-6B5F-45A6-909F-5FA418AE6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01"/>
          <a:stretch/>
        </p:blipFill>
        <p:spPr>
          <a:xfrm>
            <a:off x="1399221" y="3344688"/>
            <a:ext cx="3789293" cy="200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C8CE56-A220-4572-B956-34834038A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97"/>
          <a:stretch/>
        </p:blipFill>
        <p:spPr>
          <a:xfrm>
            <a:off x="7003486" y="3344688"/>
            <a:ext cx="378929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37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95BA-2E75-4F5E-B188-42B284D4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Why using a training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FF97A-4FFC-463D-90E8-99C42C516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Spend time on research code and not engineering code</a:t>
            </a:r>
          </a:p>
          <a:p>
            <a:pPr marL="0" indent="0">
              <a:buNone/>
            </a:pPr>
            <a:r>
              <a:rPr lang="en-US" dirty="0"/>
              <a:t>       Why training frameworks exist!</a:t>
            </a:r>
          </a:p>
          <a:p>
            <a:endParaRPr lang="en-US" dirty="0"/>
          </a:p>
          <a:p>
            <a:r>
              <a:rPr lang="en-US" dirty="0"/>
              <a:t>Reduce boilerplate = increase turn-around time</a:t>
            </a:r>
          </a:p>
          <a:p>
            <a:r>
              <a:rPr lang="en-US" dirty="0"/>
              <a:t>Focus on what is important</a:t>
            </a:r>
          </a:p>
          <a:p>
            <a:r>
              <a:rPr lang="en-US" dirty="0"/>
              <a:t>Reproducibility</a:t>
            </a:r>
          </a:p>
          <a:p>
            <a:r>
              <a:rPr lang="en-US" dirty="0"/>
              <a:t>Shareability</a:t>
            </a:r>
          </a:p>
          <a:p>
            <a:r>
              <a:rPr lang="en-US" dirty="0"/>
              <a:t>Consistency</a:t>
            </a:r>
          </a:p>
          <a:p>
            <a:r>
              <a:rPr lang="en-US" dirty="0"/>
              <a:t>Scalability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79CCE-D927-4052-A1FB-929A2A10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4F260-D169-444E-91F9-576495180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1171-7814-48AF-91E5-D177AC0C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12</a:t>
            </a:fld>
            <a:endParaRPr lang="da-DK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C503002-B794-439E-A235-CA53A441CC09}"/>
              </a:ext>
            </a:extLst>
          </p:cNvPr>
          <p:cNvSpPr/>
          <p:nvPr/>
        </p:nvSpPr>
        <p:spPr>
          <a:xfrm>
            <a:off x="1099657" y="1988191"/>
            <a:ext cx="293615" cy="192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4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6DE8-A1FD-44C2-AF38-0B771A01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Training Fremworks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38847-F757-4CA2-BCE9-5CD874598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Many frameworks exist for reducing boilerplate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frameworks for accelerating training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E0E4C-9F74-40D9-8B27-1F684F43D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50124-C72D-47C0-9EEA-674321BB1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D8E30-DFBE-4906-9C04-6E23CECF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13</a:t>
            </a:fld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68B075-80DC-4BAA-BD1D-52B5BD023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24" y="2001070"/>
            <a:ext cx="2578233" cy="1231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382B24-FD5E-4EDA-B1F4-5ABE40857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593" y="1836263"/>
            <a:ext cx="3443788" cy="13713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96D66-301D-4B88-ADAC-630BA9A64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32" y="1845223"/>
            <a:ext cx="3027517" cy="1510740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6EFE9E2F-DD15-4FBB-9429-6B00D2617B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05" y="3890495"/>
            <a:ext cx="4363768" cy="2183361"/>
          </a:xfrm>
          <a:prstGeom prst="rect">
            <a:avLst/>
          </a:prstGeom>
        </p:spPr>
      </p:pic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8EDFBB11-4CA0-40E4-9DE1-798953328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73" y="3990876"/>
            <a:ext cx="1982598" cy="19825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5A1973-482B-40AC-B3AD-F23246FBE8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43" y="4257407"/>
            <a:ext cx="4352381" cy="1333333"/>
          </a:xfrm>
          <a:prstGeom prst="rect">
            <a:avLst/>
          </a:prstGeom>
        </p:spPr>
      </p:pic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227304C-9F33-4E68-B313-A3E5169B5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17046">
            <a:off x="8754417" y="72570"/>
            <a:ext cx="2295879" cy="15305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89102AB-F7E2-4B19-995A-31E8090112BE}"/>
              </a:ext>
            </a:extLst>
          </p:cNvPr>
          <p:cNvSpPr/>
          <p:nvPr/>
        </p:nvSpPr>
        <p:spPr>
          <a:xfrm>
            <a:off x="7519593" y="1862237"/>
            <a:ext cx="3536483" cy="1370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797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F4B0-7B57-4BA0-B445-352B750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Pytorch Lightning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87503-C145-41A5-A9FE-00F97687B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58640-0C41-467D-A277-6388DDDA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51BE3-7F4B-47A1-ABE3-754C801F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14</a:t>
            </a:fld>
            <a:endParaRPr lang="da-DK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E3F12A-9E43-45FD-8E13-6E96805DC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239" y="1309811"/>
            <a:ext cx="10515600" cy="48333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Its just reorganized Pytorch code!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core objects</a:t>
            </a:r>
          </a:p>
          <a:p>
            <a:r>
              <a:rPr lang="en-US" dirty="0"/>
              <a:t>Lightning Module</a:t>
            </a:r>
          </a:p>
          <a:p>
            <a:pPr lvl="1"/>
            <a:r>
              <a:rPr lang="en-US" dirty="0"/>
              <a:t>Training, validation, test logic</a:t>
            </a:r>
          </a:p>
          <a:p>
            <a:pPr lvl="1"/>
            <a:r>
              <a:rPr lang="en-US" dirty="0"/>
              <a:t>Optimizer</a:t>
            </a:r>
          </a:p>
          <a:p>
            <a:pPr lvl="1"/>
            <a:endParaRPr lang="en-US" dirty="0"/>
          </a:p>
          <a:p>
            <a:r>
              <a:rPr lang="en-US" dirty="0"/>
              <a:t>Trainer</a:t>
            </a:r>
          </a:p>
          <a:p>
            <a:pPr lvl="1"/>
            <a:r>
              <a:rPr lang="en-US" dirty="0"/>
              <a:t>The ”rest”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+mj-lt"/>
              </a:rPr>
              <a:t>trainer.fit</a:t>
            </a:r>
            <a:r>
              <a:rPr lang="en-US" dirty="0">
                <a:latin typeface="+mj-lt"/>
              </a:rPr>
              <a:t>(model) </a:t>
            </a:r>
            <a:r>
              <a:rPr lang="en-US" dirty="0"/>
              <a:t>does the heavy lifting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l_mod_vid">
            <a:hlinkClick r:id="" action="ppaction://media"/>
            <a:extLst>
              <a:ext uri="{FF2B5EF4-FFF2-40B4-BE49-F238E27FC236}">
                <a16:creationId xmlns:a16="http://schemas.microsoft.com/office/drawing/2014/main" id="{B74A8F29-356C-4CE8-BFD5-F601932C17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76300"/>
            <a:ext cx="6320239" cy="526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51C6-F2A9-466B-ACD8-32BF76F3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you get for free</a:t>
            </a:r>
          </a:p>
        </p:txBody>
      </p:sp>
      <p:pic>
        <p:nvPicPr>
          <p:cNvPr id="8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C2BE770-E265-438B-9DB1-47CAA9E88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80588"/>
          <a:stretch/>
        </p:blipFill>
        <p:spPr>
          <a:xfrm>
            <a:off x="600664" y="817059"/>
            <a:ext cx="10990672" cy="28915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8B774-CB64-44D5-8CDF-9F1D27FB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DBA5-B242-4FBE-A212-2E7BA5EA4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5B327-296E-4172-941D-FE685658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15</a:t>
            </a:fld>
            <a:endParaRPr lang="da-DK"/>
          </a:p>
        </p:txBody>
      </p:sp>
      <p:pic>
        <p:nvPicPr>
          <p:cNvPr id="13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2A37CC7-FF02-4320-A234-8F939CE53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6" b="60764"/>
          <a:stretch/>
        </p:blipFill>
        <p:spPr>
          <a:xfrm>
            <a:off x="600664" y="3429000"/>
            <a:ext cx="10990672" cy="28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88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51C6-F2A9-466B-ACD8-32BF76F3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you get for free</a:t>
            </a:r>
          </a:p>
        </p:txBody>
      </p:sp>
      <p:pic>
        <p:nvPicPr>
          <p:cNvPr id="8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C2BE770-E265-438B-9DB1-47CAA9E88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3" b="41627"/>
          <a:stretch/>
        </p:blipFill>
        <p:spPr>
          <a:xfrm>
            <a:off x="600664" y="817059"/>
            <a:ext cx="10990672" cy="28915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8B774-CB64-44D5-8CDF-9F1D27FB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DBA5-B242-4FBE-A212-2E7BA5EA4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5B327-296E-4172-941D-FE685658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16</a:t>
            </a:fld>
            <a:endParaRPr lang="da-DK"/>
          </a:p>
        </p:txBody>
      </p:sp>
      <p:pic>
        <p:nvPicPr>
          <p:cNvPr id="13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2A37CC7-FF02-4320-A234-8F939CE53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98" b="2692"/>
          <a:stretch/>
        </p:blipFill>
        <p:spPr>
          <a:xfrm>
            <a:off x="600664" y="3429000"/>
            <a:ext cx="10990672" cy="28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64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58AA-F936-4AEA-A975-E92F632C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else do we offer?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7C6D7-5186-4AB8-89F3-12FF60968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E306C-6D50-453C-95AA-ED0FBD69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FBF4C-4569-4B3B-917C-68207E701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F0D9C-52FF-4E1E-A709-C71A073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17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15CE6-C96C-4B75-AC11-BD2A35622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6014"/>
            <a:ext cx="4259464" cy="5013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FA5DC-890C-4280-851A-2C7686DB5D28}"/>
              </a:ext>
            </a:extLst>
          </p:cNvPr>
          <p:cNvSpPr txBox="1"/>
          <p:nvPr/>
        </p:nvSpPr>
        <p:spPr>
          <a:xfrm>
            <a:off x="5513832" y="1499616"/>
            <a:ext cx="561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metrics you need to measure the quality of your ML model in Pytorch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66971-8BF3-4CDA-A8B1-23E8BA30E9FD}"/>
              </a:ext>
            </a:extLst>
          </p:cNvPr>
          <p:cNvSpPr txBox="1"/>
          <p:nvPr/>
        </p:nvSpPr>
        <p:spPr>
          <a:xfrm>
            <a:off x="5513832" y="2859024"/>
            <a:ext cx="5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SOTA implementation of selected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ACDAD-15F7-4EAC-808A-5EB16ABB2EF4}"/>
              </a:ext>
            </a:extLst>
          </p:cNvPr>
          <p:cNvSpPr txBox="1"/>
          <p:nvPr/>
        </p:nvSpPr>
        <p:spPr>
          <a:xfrm>
            <a:off x="5513831" y="4148661"/>
            <a:ext cx="561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Easy-to-get-started tasks and models for fast prototyping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E61DE7-E8FA-4EF7-B5EA-4BDD603F0F1E}"/>
              </a:ext>
            </a:extLst>
          </p:cNvPr>
          <p:cNvSpPr txBox="1"/>
          <p:nvPr/>
        </p:nvSpPr>
        <p:spPr>
          <a:xfrm>
            <a:off x="5513832" y="5358384"/>
            <a:ext cx="5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Transformer models in Lightning (for all NLP lovers)</a:t>
            </a:r>
          </a:p>
        </p:txBody>
      </p:sp>
    </p:spTree>
    <p:extLst>
      <p:ext uri="{BB962C8B-B14F-4D97-AF65-F5344CB8AC3E}">
        <p14:creationId xmlns:p14="http://schemas.microsoft.com/office/powerpoint/2010/main" val="195006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1372C-D947-4D33-AB49-8889A4BF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Todays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9E9C-0B02-4E4F-BC29-2F5D712E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 your code using </a:t>
            </a:r>
            <a:r>
              <a:rPr lang="en-US" dirty="0" err="1"/>
              <a:t>pytorch</a:t>
            </a:r>
            <a:r>
              <a:rPr lang="en-US" dirty="0"/>
              <a:t>-lightning</a:t>
            </a:r>
          </a:p>
          <a:p>
            <a:pPr lvl="1"/>
            <a:r>
              <a:rPr lang="en-US" dirty="0">
                <a:hlinkClick r:id="rId2"/>
              </a:rPr>
              <a:t>https://pytorch-lightning.readthedocs.io/en/latest/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https://pytorch-lightning.readthedocs.io/en/latest/starter/converting.html</a:t>
            </a:r>
            <a:endParaRPr lang="en-US" dirty="0"/>
          </a:p>
          <a:p>
            <a:pPr marL="457200" lvl="1" indent="0">
              <a:buNone/>
            </a:pPr>
            <a:endParaRPr lang="en-US" b="1" dirty="0"/>
          </a:p>
          <a:p>
            <a:r>
              <a:rPr lang="en-US" dirty="0"/>
              <a:t>Make it run on multi-</a:t>
            </a:r>
            <a:r>
              <a:rPr lang="en-US" dirty="0" err="1"/>
              <a:t>gpu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6DE6-0F98-4AAB-9D24-5467C2A2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45F5-B16D-4FBA-A653-7DEDAA04B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FA3A2-31F3-4F00-B511-016865FC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3125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9D94-92F5-4295-BC9B-47A426F2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Meme of the day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4D920BDD-05E7-45FF-9FD9-EF83DC703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75" y="830467"/>
            <a:ext cx="7207250" cy="519706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A5B8C-9D49-4F48-B80C-B9D063CA7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499F3-F220-44EE-B44C-34CE13DC4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4393F-45F5-4A81-B0CE-2CE524CF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76775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A3F0-12EC-45E2-85EC-A1198CD6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distributed computations?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23A8A-3183-479A-AAFD-A3E088AB0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Computing on multiple threads/devices/nodes in </a:t>
            </a:r>
            <a:r>
              <a:rPr lang="en-US" i="1" u="sng" dirty="0"/>
              <a:t>parallel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focus on training as it is the most computationally expensive part but doing testing or inference can also be done in distributed manner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Distributed computing is not always beneficial: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E1A6-6135-4873-BD8B-0262E747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0C7C1-45FB-46F8-9131-4200035A6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C149B-3AF8-4C98-834D-FBB88134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2</a:t>
            </a:fld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B0BC40-9EBC-44A6-83DF-BDFABA831146}"/>
              </a:ext>
            </a:extLst>
          </p:cNvPr>
          <p:cNvSpPr/>
          <p:nvPr/>
        </p:nvSpPr>
        <p:spPr>
          <a:xfrm>
            <a:off x="5573086" y="554665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0951E1-13E9-479F-8225-21E3FEE35C27}"/>
              </a:ext>
            </a:extLst>
          </p:cNvPr>
          <p:cNvCxnSpPr>
            <a:cxnSpLocks/>
          </p:cNvCxnSpPr>
          <p:nvPr/>
        </p:nvCxnSpPr>
        <p:spPr>
          <a:xfrm>
            <a:off x="2585208" y="5472841"/>
            <a:ext cx="68775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4E0819FD-97F3-4CBE-869D-6E8C5937EC1E}"/>
              </a:ext>
            </a:extLst>
          </p:cNvPr>
          <p:cNvSpPr/>
          <p:nvPr/>
        </p:nvSpPr>
        <p:spPr>
          <a:xfrm>
            <a:off x="2585208" y="4355206"/>
            <a:ext cx="2253143" cy="9797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Communication cost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DED00B4-C68B-4B93-B52F-74549CB83A93}"/>
              </a:ext>
            </a:extLst>
          </p:cNvPr>
          <p:cNvSpPr/>
          <p:nvPr/>
        </p:nvSpPr>
        <p:spPr>
          <a:xfrm>
            <a:off x="7125050" y="4369555"/>
            <a:ext cx="2253143" cy="9797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Device utility</a:t>
            </a:r>
          </a:p>
        </p:txBody>
      </p:sp>
    </p:spTree>
    <p:extLst>
      <p:ext uri="{BB962C8B-B14F-4D97-AF65-F5344CB8AC3E}">
        <p14:creationId xmlns:p14="http://schemas.microsoft.com/office/powerpoint/2010/main" val="5022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F1ED-16E1-47F7-BFA1-56891AB8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4337F-0DC7-402D-84BC-78081237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08"/>
            <a:ext cx="4694853" cy="4833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Three types of devices</a:t>
            </a:r>
          </a:p>
          <a:p>
            <a:pPr lvl="1"/>
            <a:r>
              <a:rPr lang="en-US" dirty="0"/>
              <a:t>CPU</a:t>
            </a:r>
          </a:p>
          <a:p>
            <a:pPr lvl="2"/>
            <a:r>
              <a:rPr lang="en-US" dirty="0"/>
              <a:t>General compute unit</a:t>
            </a:r>
          </a:p>
          <a:p>
            <a:pPr lvl="2"/>
            <a:r>
              <a:rPr lang="en-US" dirty="0"/>
              <a:t>2-128 threads</a:t>
            </a:r>
          </a:p>
          <a:p>
            <a:pPr lvl="1"/>
            <a:r>
              <a:rPr lang="en-US" dirty="0"/>
              <a:t>GPU</a:t>
            </a:r>
          </a:p>
          <a:p>
            <a:pPr lvl="2"/>
            <a:r>
              <a:rPr lang="en-US" dirty="0"/>
              <a:t>Rendering unit</a:t>
            </a:r>
          </a:p>
          <a:p>
            <a:pPr lvl="2"/>
            <a:r>
              <a:rPr lang="en-US" dirty="0"/>
              <a:t>1000-10000 threads</a:t>
            </a:r>
          </a:p>
          <a:p>
            <a:pPr lvl="1"/>
            <a:r>
              <a:rPr lang="en-US" dirty="0"/>
              <a:t>TPU</a:t>
            </a:r>
          </a:p>
          <a:p>
            <a:pPr lvl="2"/>
            <a:r>
              <a:rPr lang="en-US" dirty="0"/>
              <a:t>Specialized unit </a:t>
            </a:r>
          </a:p>
          <a:p>
            <a:pPr lvl="2"/>
            <a:r>
              <a:rPr lang="en-US" dirty="0"/>
              <a:t>8-2048 threads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 that we are comparing apples to bananas!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A44D9-1CEB-4EF9-909D-B565AFBF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BDCE9-B743-4824-A40B-38334A66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8CE18-BE7C-41E5-B34F-C40CFBB7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3</a:t>
            </a:fld>
            <a:endParaRPr lang="da-DK"/>
          </a:p>
        </p:txBody>
      </p:sp>
      <p:pic>
        <p:nvPicPr>
          <p:cNvPr id="8" name="Picture 7" descr="Chart, table&#10;&#10;Description automatically generated">
            <a:extLst>
              <a:ext uri="{FF2B5EF4-FFF2-40B4-BE49-F238E27FC236}">
                <a16:creationId xmlns:a16="http://schemas.microsoft.com/office/drawing/2014/main" id="{95360E83-13AB-4475-887B-47B98E0A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88" y="3497069"/>
            <a:ext cx="5592856" cy="15500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30E69B-30C0-4F09-BB08-9C11486DD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33" y="658388"/>
            <a:ext cx="5903167" cy="27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39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4053-5F51-47C8-9D81-9DDCFE7C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900E2-35BC-4BB9-94BC-85043521A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Equally important to what device you are using, is the amount of memory that you have available</a:t>
            </a:r>
          </a:p>
          <a:p>
            <a:pPr marL="0" indent="0">
              <a:buNone/>
            </a:pPr>
            <a:r>
              <a:rPr lang="en-US" dirty="0"/>
              <a:t>With more memory</a:t>
            </a:r>
          </a:p>
          <a:p>
            <a:r>
              <a:rPr lang="en-US" dirty="0"/>
              <a:t>Faster data transfer</a:t>
            </a:r>
          </a:p>
          <a:p>
            <a:r>
              <a:rPr lang="en-US" dirty="0"/>
              <a:t>Higher data modality</a:t>
            </a:r>
          </a:p>
          <a:p>
            <a:r>
              <a:rPr lang="en-US" dirty="0"/>
              <a:t>Larger models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FD9C4-4742-43B8-B007-C869BF90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785C7-80F5-4E48-AECF-25FE253A1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ADF71-9B18-47F6-9E5C-ED4A6DF1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4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21B28D-089C-45CF-82E7-BE38906B1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967" y="2075792"/>
            <a:ext cx="3707265" cy="36453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177523-999D-4A49-9765-8BFDA9A0D3F0}"/>
              </a:ext>
            </a:extLst>
          </p:cNvPr>
          <p:cNvSpPr txBox="1"/>
          <p:nvPr/>
        </p:nvSpPr>
        <p:spPr>
          <a:xfrm>
            <a:off x="7483497" y="5721183"/>
            <a:ext cx="287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900" dirty="0"/>
              <a:t>https://towardsdatascience.com/when-to-use-cpus-vs-gpus-vs-tpus-in-a-kaggle-competition-9af708a8c3eb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279F2BD4-E393-452E-88DE-19FA1C43F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26931"/>
              </p:ext>
            </p:extLst>
          </p:nvPr>
        </p:nvGraphicFramePr>
        <p:xfrm>
          <a:off x="1397518" y="4597877"/>
          <a:ext cx="480013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033">
                  <a:extLst>
                    <a:ext uri="{9D8B030D-6E8A-4147-A177-3AD203B41FA5}">
                      <a16:colId xmlns:a16="http://schemas.microsoft.com/office/drawing/2014/main" val="3263315967"/>
                    </a:ext>
                  </a:extLst>
                </a:gridCol>
                <a:gridCol w="1200033">
                  <a:extLst>
                    <a:ext uri="{9D8B030D-6E8A-4147-A177-3AD203B41FA5}">
                      <a16:colId xmlns:a16="http://schemas.microsoft.com/office/drawing/2014/main" val="1266629554"/>
                    </a:ext>
                  </a:extLst>
                </a:gridCol>
                <a:gridCol w="1200033">
                  <a:extLst>
                    <a:ext uri="{9D8B030D-6E8A-4147-A177-3AD203B41FA5}">
                      <a16:colId xmlns:a16="http://schemas.microsoft.com/office/drawing/2014/main" val="3012967485"/>
                    </a:ext>
                  </a:extLst>
                </a:gridCol>
                <a:gridCol w="1200033">
                  <a:extLst>
                    <a:ext uri="{9D8B030D-6E8A-4147-A177-3AD203B41FA5}">
                      <a16:colId xmlns:a16="http://schemas.microsoft.com/office/drawing/2014/main" val="346213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39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32-64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12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64 GiB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33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256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24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32 TiB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640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27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E2A3-4EAA-419D-B97F-BDA58243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Many layers of distributed computations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99B3A19-D938-4093-980E-BF0F39CD9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057087"/>
              </p:ext>
            </p:extLst>
          </p:nvPr>
        </p:nvGraphicFramePr>
        <p:xfrm>
          <a:off x="838200" y="1343025"/>
          <a:ext cx="3431796" cy="483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83030-BDEA-4BDF-8B77-4FC6547C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B74D9-67CB-4EE3-9290-59CC3362C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3E00E-C001-448B-84DF-BB666C3B4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5</a:t>
            </a:fld>
            <a:endParaRPr lang="da-D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B0B71-42DA-4FA0-B7B4-42836A7FB112}"/>
              </a:ext>
            </a:extLst>
          </p:cNvPr>
          <p:cNvSpPr txBox="1"/>
          <p:nvPr/>
        </p:nvSpPr>
        <p:spPr>
          <a:xfrm>
            <a:off x="4469701" y="520117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Launch multiple experiments at once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3AE80-C122-49CC-9693-A0714617C857}"/>
              </a:ext>
            </a:extLst>
          </p:cNvPr>
          <p:cNvSpPr txBox="1"/>
          <p:nvPr/>
        </p:nvSpPr>
        <p:spPr>
          <a:xfrm>
            <a:off x="4469701" y="3449489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Stack models in parallel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92D13-7D10-4043-9E64-1E350BBDFC08}"/>
              </a:ext>
            </a:extLst>
          </p:cNvPr>
          <p:cNvSpPr txBox="1"/>
          <p:nvPr/>
        </p:nvSpPr>
        <p:spPr>
          <a:xfrm>
            <a:off x="4469701" y="1882474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Load data in paralle</a:t>
            </a:r>
          </a:p>
          <a:p>
            <a:r>
              <a:rPr lang="da-DK" dirty="0"/>
              <a:t>Inference on data in parallel 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CBF8A4A-1BA3-4BBE-91FF-A8D11596C73D}"/>
              </a:ext>
            </a:extLst>
          </p:cNvPr>
          <p:cNvSpPr/>
          <p:nvPr/>
        </p:nvSpPr>
        <p:spPr>
          <a:xfrm>
            <a:off x="8013700" y="1778000"/>
            <a:ext cx="1104201" cy="40386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C3D38-B448-4E10-85F7-32F8BFD29F56}"/>
              </a:ext>
            </a:extLst>
          </p:cNvPr>
          <p:cNvSpPr txBox="1"/>
          <p:nvPr/>
        </p:nvSpPr>
        <p:spPr>
          <a:xfrm>
            <a:off x="9403710" y="3357156"/>
            <a:ext cx="2036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You may use multiple of these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293680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5D04-CA82-4E18-B277-FDE27025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six imporatnt communication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42AE7-786F-4754-8C05-E65C4DB96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E775D-F3E2-4769-A1F1-9AB145A52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D43A3-2D74-458D-A837-A234E7E1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2A81A-9EA3-411C-8FFF-7211C5F9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6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456CE-3524-4EC9-9313-2E6869296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803" y="681037"/>
            <a:ext cx="5870394" cy="57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68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C399-4A36-4F6A-BBA3-3A9D0588E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Data Parallel: one process controls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35FC4-5EBB-439C-9D83-BDFE3D8D8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Simple as </a:t>
            </a:r>
            <a:r>
              <a:rPr lang="it-IT" dirty="0">
                <a:latin typeface="+mj-lt"/>
              </a:rPr>
              <a:t>parallel_model = torch.nn.DataParallel(model)</a:t>
            </a:r>
            <a:endParaRPr lang="da-DK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59090-EFF3-415F-BEA8-B11AB3DB9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5DC88-7948-4406-B2F4-904BE37E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8702-DFE9-4D62-805C-E0BF092F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7</a:t>
            </a:fld>
            <a:endParaRPr lang="da-DK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8B0C21F-7E78-473F-A9ED-C6E42A7F2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1898224"/>
            <a:ext cx="11341100" cy="3449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B33B2-ECF5-4EE7-9DF0-B9E1B8715B1C}"/>
              </a:ext>
            </a:extLst>
          </p:cNvPr>
          <p:cNvSpPr txBox="1"/>
          <p:nvPr/>
        </p:nvSpPr>
        <p:spPr>
          <a:xfrm>
            <a:off x="1729530" y="5410073"/>
            <a:ext cx="873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Note that only GPU-1 parameters are updated, the replicas are destroyed after backward</a:t>
            </a:r>
          </a:p>
        </p:txBody>
      </p:sp>
    </p:spTree>
    <p:extLst>
      <p:ext uri="{BB962C8B-B14F-4D97-AF65-F5344CB8AC3E}">
        <p14:creationId xmlns:p14="http://schemas.microsoft.com/office/powerpoint/2010/main" val="2204267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1C86-787E-4098-B607-09CC3B72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Distributed Data 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D790C-D891-4A8A-B655-804FB7743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Distributed Data Parallel (DDP) all processes gets equal workload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2284-8676-4233-950B-F85BA55F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3947B-49EF-4EB1-971C-FFF56123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B0A13-2023-4490-90D5-33955CCC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8</a:t>
            </a:fld>
            <a:endParaRPr lang="da-DK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528DC9A-790C-410E-ADBD-C96EB7DF8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76" y="1763484"/>
            <a:ext cx="8903120" cy="47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9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D78C-3824-4049-AEA7-105EC79AD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 paralliseme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3066-5807-4413-8828-3574AD31F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your model is too big for one device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C6821-73C5-4E66-8114-2C87E9AB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88D7E-34FD-406D-A408-355344AE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C101F-1DF3-498D-B0E8-3A356DF6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9</a:t>
            </a:fld>
            <a:endParaRPr lang="da-DK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7004687-7F65-45AA-B689-0B3FC6D3E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2" r="3609"/>
          <a:stretch/>
        </p:blipFill>
        <p:spPr>
          <a:xfrm>
            <a:off x="1942380" y="1948983"/>
            <a:ext cx="3278039" cy="396260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9F9BC45-F83D-46E1-A051-C791EAE3D1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75"/>
          <a:stretch/>
        </p:blipFill>
        <p:spPr>
          <a:xfrm>
            <a:off x="5717332" y="2214359"/>
            <a:ext cx="3976396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94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643</Words>
  <Application>Microsoft Office PowerPoint</Application>
  <PresentationFormat>Widescreen</PresentationFormat>
  <Paragraphs>180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Distributed Training</vt:lpstr>
      <vt:lpstr>What is distributed computations?</vt:lpstr>
      <vt:lpstr>Devices</vt:lpstr>
      <vt:lpstr>Memory</vt:lpstr>
      <vt:lpstr>Many layers of distributed computations</vt:lpstr>
      <vt:lpstr>The six imporatnt communication types</vt:lpstr>
      <vt:lpstr>Data Parallel: one process controls all</vt:lpstr>
      <vt:lpstr>Distributed Data Parallel</vt:lpstr>
      <vt:lpstr>Model paralliseme</vt:lpstr>
      <vt:lpstr>How to do this in practise</vt:lpstr>
      <vt:lpstr>Seperating engineering and research code</vt:lpstr>
      <vt:lpstr>Why using a training framework</vt:lpstr>
      <vt:lpstr>Training Fremworks</vt:lpstr>
      <vt:lpstr>Pytorch Lightning</vt:lpstr>
      <vt:lpstr>What you get for free</vt:lpstr>
      <vt:lpstr>What you get for free</vt:lpstr>
      <vt:lpstr>What else do we offer?</vt:lpstr>
      <vt:lpstr>Todays exercises</vt:lpstr>
      <vt:lpstr>Meme of the 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DistributedTraining</dc:title>
  <dc:creator>Nicki Skafte Detlefsen</dc:creator>
  <cp:lastModifiedBy>Nicki Skafte Detlefsen</cp:lastModifiedBy>
  <cp:revision>29</cp:revision>
  <dcterms:created xsi:type="dcterms:W3CDTF">2021-04-07T10:04:14Z</dcterms:created>
  <dcterms:modified xsi:type="dcterms:W3CDTF">2021-05-28T14:45:57Z</dcterms:modified>
</cp:coreProperties>
</file>